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3" r:id="rId1"/>
  </p:sldMasterIdLst>
  <p:notesMasterIdLst>
    <p:notesMasterId r:id="rId11"/>
  </p:notesMasterIdLst>
  <p:handoutMasterIdLst>
    <p:handoutMasterId r:id="rId12"/>
  </p:handoutMasterIdLst>
  <p:sldIdLst>
    <p:sldId id="5535" r:id="rId2"/>
    <p:sldId id="5536" r:id="rId3"/>
    <p:sldId id="5542" r:id="rId4"/>
    <p:sldId id="5543" r:id="rId5"/>
    <p:sldId id="5538" r:id="rId6"/>
    <p:sldId id="5539" r:id="rId7"/>
    <p:sldId id="5540" r:id="rId8"/>
    <p:sldId id="5544" r:id="rId9"/>
    <p:sldId id="5541" r:id="rId10"/>
  </p:sldIdLst>
  <p:sldSz cx="9144000" cy="6858000" type="letter"/>
  <p:notesSz cx="7019925" cy="9305925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31">
          <p15:clr>
            <a:srgbClr val="A4A3A4"/>
          </p15:clr>
        </p15:guide>
        <p15:guide id="2" pos="221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0"/>
      </p:ext>
    </p:extLst>
  </p:showPr>
  <p:clrMru>
    <a:srgbClr val="369EFF"/>
    <a:srgbClr val="246DA5"/>
    <a:srgbClr val="20509E"/>
    <a:srgbClr val="074CC8"/>
    <a:srgbClr val="2B84C8"/>
    <a:srgbClr val="CCECFF"/>
    <a:srgbClr val="FFCC00"/>
    <a:srgbClr val="C5F8BE"/>
    <a:srgbClr val="FF9999"/>
    <a:srgbClr val="FFFFC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39" autoAdjust="0"/>
    <p:restoredTop sz="94318" autoAdjust="0"/>
  </p:normalViewPr>
  <p:slideViewPr>
    <p:cSldViewPr snapToGrid="0">
      <p:cViewPr varScale="1">
        <p:scale>
          <a:sx n="91" d="100"/>
          <a:sy n="91" d="100"/>
        </p:scale>
        <p:origin x="-912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6173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6" d="100"/>
        <a:sy n="76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-2190" y="-102"/>
      </p:cViewPr>
      <p:guideLst>
        <p:guide orient="horz" pos="2931"/>
        <p:guide pos="221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2"/>
          <p:cNvSpPr>
            <a:spLocks noChangeArrowheads="1"/>
          </p:cNvSpPr>
          <p:nvPr/>
        </p:nvSpPr>
        <p:spPr bwMode="auto">
          <a:xfrm>
            <a:off x="6550025" y="8905875"/>
            <a:ext cx="398463" cy="30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167" tIns="44784" rIns="91167" bIns="44784" anchor="ctr">
            <a:spAutoFit/>
          </a:bodyPr>
          <a:lstStyle/>
          <a:p>
            <a:pPr algn="r" defTabSz="922338" eaLnBrk="0" hangingPunct="0">
              <a:defRPr/>
            </a:pPr>
            <a:fld id="{98547D6A-86D8-4B2C-A3E0-E8BE816D38E9}" type="slidenum">
              <a:rPr lang="en-US" sz="1400">
                <a:latin typeface="Arial" pitchFamily="34" charset="0"/>
              </a:rPr>
              <a:pPr algn="r" defTabSz="922338" eaLnBrk="0" hangingPunct="0">
                <a:defRPr/>
              </a:pPr>
              <a:t>‹#›</a:t>
            </a:fld>
            <a:endParaRPr lang="en-US" sz="140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79669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038" y="4419600"/>
            <a:ext cx="5149850" cy="418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167" tIns="44784" rIns="91167" bIns="4478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notes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02755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90625" y="703263"/>
            <a:ext cx="4635500" cy="3476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202756" name="Rectangle 4"/>
          <p:cNvSpPr>
            <a:spLocks noChangeArrowheads="1"/>
          </p:cNvSpPr>
          <p:nvPr/>
        </p:nvSpPr>
        <p:spPr bwMode="auto">
          <a:xfrm>
            <a:off x="6550025" y="8905875"/>
            <a:ext cx="398463" cy="30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167" tIns="44784" rIns="91167" bIns="44784" anchor="ctr">
            <a:spAutoFit/>
          </a:bodyPr>
          <a:lstStyle/>
          <a:p>
            <a:pPr algn="r" defTabSz="922338" eaLnBrk="0" hangingPunct="0">
              <a:defRPr/>
            </a:pPr>
            <a:fld id="{D029D9A4-F63A-4746-B018-6F295AA93EC0}" type="slidenum">
              <a:rPr lang="en-US" sz="1400">
                <a:latin typeface="Arial" pitchFamily="34" charset="0"/>
              </a:rPr>
              <a:pPr algn="r" defTabSz="922338" eaLnBrk="0" hangingPunct="0">
                <a:defRPr/>
              </a:pPr>
              <a:t>‹#›</a:t>
            </a:fld>
            <a:endParaRPr lang="en-US" sz="140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695614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0" hangingPunct="0"/>
            <a:endParaRPr lang="en-US" sz="4400">
              <a:solidFill>
                <a:schemeClr val="tx2"/>
              </a:solidFill>
              <a:latin typeface="Arial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/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</a:pPr>
            <a:endParaRPr lang="en-US" sz="320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28843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0" hangingPunct="0"/>
            <a:endParaRPr lang="en-US" sz="4400">
              <a:solidFill>
                <a:schemeClr val="tx2"/>
              </a:solidFill>
              <a:latin typeface="Arial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/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</a:pPr>
            <a:endParaRPr lang="en-US" sz="3200">
              <a:latin typeface="Arial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CCECFF"/>
              </a:gs>
              <a:gs pos="100000">
                <a:srgbClr val="CCECFF">
                  <a:alpha val="12000"/>
                </a:srgbClr>
              </a:gs>
            </a:gsLst>
            <a:lin ang="4980000" scaled="0"/>
            <a:tileRect/>
          </a:gradFill>
          <a:ln w="57150">
            <a:noFill/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70643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66298E-A4A4-49C1-B753-822D77AECC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52255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5401"/>
            <a:ext cx="9144000" cy="845575"/>
          </a:xfrm>
          <a:solidFill>
            <a:schemeClr val="bg1">
              <a:lumMod val="95000"/>
            </a:schemeClr>
          </a:solidFill>
          <a:effectLst/>
        </p:spPr>
        <p:txBody>
          <a:bodyPr lIns="548640"/>
          <a:lstStyle>
            <a:lvl1pPr algn="l">
              <a:defRPr sz="3200" b="0">
                <a:solidFill>
                  <a:srgbClr val="2B84C8"/>
                </a:solidFill>
                <a:effectLst/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7858"/>
            <a:ext cx="8229600" cy="4828305"/>
          </a:xfrm>
        </p:spPr>
        <p:txBody>
          <a:bodyPr/>
          <a:lstStyle>
            <a:lvl1pPr marL="342900" indent="-342900"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356616" indent="0">
              <a:spcBef>
                <a:spcPts val="600"/>
              </a:spcBef>
              <a:buClr>
                <a:schemeClr val="bg2"/>
              </a:buClr>
              <a:buSzPct val="76000"/>
              <a:buFont typeface="Arial"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228600" indent="0">
              <a:spcBef>
                <a:spcPts val="600"/>
              </a:spcBef>
              <a:buClr>
                <a:schemeClr val="bg2"/>
              </a:buClr>
              <a:buSzPct val="76000"/>
              <a:buFont typeface="Arial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228600" indent="0">
              <a:spcBef>
                <a:spcPts val="600"/>
              </a:spcBef>
              <a:buClr>
                <a:schemeClr val="bg2"/>
              </a:buClr>
              <a:buSzPct val="76000"/>
              <a:buFont typeface="Arial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228600" indent="0">
              <a:spcBef>
                <a:spcPts val="600"/>
              </a:spcBef>
              <a:buClr>
                <a:schemeClr val="bg2"/>
              </a:buClr>
              <a:buSzPct val="76000"/>
              <a:buFont typeface="Arial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5" name="Straight Arrow Connector 4"/>
          <p:cNvCxnSpPr/>
          <p:nvPr userDrawn="1"/>
        </p:nvCxnSpPr>
        <p:spPr bwMode="auto">
          <a:xfrm>
            <a:off x="0" y="826042"/>
            <a:ext cx="9234931" cy="12329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A6A6A6"/>
            </a:solidFill>
            <a:prstDash val="solid"/>
            <a:miter lim="800000"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xmlns="" val="34238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845575"/>
          </a:xfrm>
          <a:solidFill>
            <a:srgbClr val="F2F2F2"/>
          </a:solidFill>
        </p:spPr>
        <p:txBody>
          <a:bodyPr lIns="365760"/>
          <a:lstStyle>
            <a:lvl1pPr algn="l">
              <a:defRPr sz="3200" b="0">
                <a:solidFill>
                  <a:srgbClr val="2B84C8"/>
                </a:solidFill>
                <a:effectLst/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 bwMode="auto">
          <a:xfrm>
            <a:off x="0" y="850700"/>
            <a:ext cx="9144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A6A6A6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xmlns="" val="3326152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907" r:id="rId2"/>
    <p:sldLayoutId id="2147483893" r:id="rId3"/>
    <p:sldLayoutId id="2147483947" r:id="rId4"/>
    <p:sldLayoutId id="2147483911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 Tank Sloshing – Model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970" y="965350"/>
            <a:ext cx="8880763" cy="1763995"/>
          </a:xfrm>
        </p:spPr>
        <p:txBody>
          <a:bodyPr/>
          <a:lstStyle/>
          <a:p>
            <a:pPr>
              <a:buFont typeface="Arial" pitchFamily="34" charset="0"/>
              <a:buChar char="•"/>
              <a:defRPr/>
            </a:pPr>
            <a:r>
              <a:rPr lang="en-US" dirty="0">
                <a:latin typeface="Times New Roman" pitchFamily="18" charset="0"/>
                <a:cs typeface="Arial" pitchFamily="34" charset="0"/>
              </a:rPr>
              <a:t>Fluids and tank system starts at rest (equilibrates for 1 </a:t>
            </a:r>
            <a:r>
              <a:rPr lang="en-US" dirty="0" err="1">
                <a:latin typeface="Times New Roman" pitchFamily="18" charset="0"/>
                <a:cs typeface="Arial" pitchFamily="34" charset="0"/>
              </a:rPr>
              <a:t>ms</a:t>
            </a:r>
            <a:r>
              <a:rPr lang="en-US" dirty="0" smtClean="0">
                <a:latin typeface="Times New Roman" pitchFamily="18" charset="0"/>
                <a:cs typeface="Arial" pitchFamily="34" charset="0"/>
              </a:rPr>
              <a:t>). Tank then </a:t>
            </a:r>
            <a:r>
              <a:rPr lang="en-US" dirty="0">
                <a:latin typeface="Times New Roman" pitchFamily="18" charset="0"/>
                <a:cs typeface="Arial" pitchFamily="34" charset="0"/>
              </a:rPr>
              <a:t>accelerates to 20 </a:t>
            </a:r>
            <a:r>
              <a:rPr lang="en-US" dirty="0" smtClean="0">
                <a:latin typeface="Times New Roman" pitchFamily="18" charset="0"/>
                <a:cs typeface="Arial" pitchFamily="34" charset="0"/>
              </a:rPr>
              <a:t>m/s, then </a:t>
            </a:r>
            <a:r>
              <a:rPr lang="en-US" dirty="0">
                <a:latin typeface="Times New Roman" pitchFamily="18" charset="0"/>
                <a:cs typeface="Arial" pitchFamily="34" charset="0"/>
              </a:rPr>
              <a:t>decelerates </a:t>
            </a:r>
            <a:r>
              <a:rPr lang="en-US" dirty="0" smtClean="0">
                <a:latin typeface="Times New Roman" pitchFamily="18" charset="0"/>
                <a:cs typeface="Arial" pitchFamily="34" charset="0"/>
              </a:rPr>
              <a:t>to 0m/s to create sloshing. </a:t>
            </a:r>
            <a:endParaRPr lang="en-US" dirty="0">
              <a:latin typeface="Times New Roman" pitchFamily="18" charset="0"/>
              <a:cs typeface="Arial" pitchFamily="34" charset="0"/>
            </a:endParaRPr>
          </a:p>
          <a:p>
            <a:pPr>
              <a:buFont typeface="Arial" pitchFamily="34" charset="0"/>
              <a:buChar char="•"/>
              <a:defRPr/>
            </a:pPr>
            <a:r>
              <a:rPr lang="en-US" dirty="0" smtClean="0">
                <a:latin typeface="Times New Roman" pitchFamily="18" charset="0"/>
                <a:cs typeface="Arial" pitchFamily="34" charset="0"/>
              </a:rPr>
              <a:t>An </a:t>
            </a:r>
            <a:r>
              <a:rPr lang="en-US" dirty="0" err="1">
                <a:latin typeface="Times New Roman" pitchFamily="18" charset="0"/>
                <a:cs typeface="Arial" pitchFamily="34" charset="0"/>
              </a:rPr>
              <a:t>impactor</a:t>
            </a:r>
            <a:r>
              <a:rPr lang="en-US" dirty="0">
                <a:latin typeface="Times New Roman" pitchFamily="18" charset="0"/>
                <a:cs typeface="Arial" pitchFamily="34" charset="0"/>
              </a:rPr>
              <a:t> moving at -50 m/s strikes the </a:t>
            </a:r>
            <a:r>
              <a:rPr lang="en-US" dirty="0" smtClean="0">
                <a:latin typeface="Times New Roman" pitchFamily="18" charset="0"/>
                <a:cs typeface="Arial" pitchFamily="34" charset="0"/>
              </a:rPr>
              <a:t>tank.</a:t>
            </a:r>
          </a:p>
          <a:p>
            <a:pPr marL="290513" indent="-290513">
              <a:buFont typeface="Arial" pitchFamily="34" charset="0"/>
              <a:buChar char="•"/>
              <a:defRPr/>
            </a:pPr>
            <a:r>
              <a:rPr lang="en-US" dirty="0">
                <a:latin typeface="Times New Roman" pitchFamily="18" charset="0"/>
                <a:cs typeface="Arial" pitchFamily="34" charset="0"/>
              </a:rPr>
              <a:t>Unit system: 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Arial" pitchFamily="34" charset="0"/>
              </a:rPr>
              <a:t>kg-mm-</a:t>
            </a:r>
            <a:r>
              <a:rPr lang="en-US" dirty="0" err="1" smtClean="0">
                <a:solidFill>
                  <a:schemeClr val="tx1"/>
                </a:solidFill>
                <a:latin typeface="Times New Roman" pitchFamily="18" charset="0"/>
                <a:cs typeface="Arial" pitchFamily="34" charset="0"/>
              </a:rPr>
              <a:t>ms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Arial" pitchFamily="34" charset="0"/>
              </a:rPr>
              <a:t>-K;</a:t>
            </a:r>
            <a:r>
              <a:rPr lang="en-US" b="1" dirty="0" smtClean="0">
                <a:solidFill>
                  <a:srgbClr val="0707B9"/>
                </a:solidFill>
                <a:latin typeface="Times New Roman" pitchFamily="18" charset="0"/>
                <a:cs typeface="Arial" pitchFamily="34" charset="0"/>
              </a:rPr>
              <a:t> </a:t>
            </a:r>
            <a:r>
              <a:rPr lang="en-US" dirty="0" smtClean="0">
                <a:latin typeface="Times New Roman" pitchFamily="18" charset="0"/>
                <a:cs typeface="Arial" pitchFamily="34" charset="0"/>
              </a:rPr>
              <a:t>Total </a:t>
            </a:r>
            <a:r>
              <a:rPr lang="en-US" dirty="0">
                <a:latin typeface="Times New Roman" pitchFamily="18" charset="0"/>
                <a:cs typeface="Arial" pitchFamily="34" charset="0"/>
              </a:rPr>
              <a:t>run time = 40 </a:t>
            </a:r>
            <a:r>
              <a:rPr lang="en-US" dirty="0" err="1">
                <a:latin typeface="Times New Roman" pitchFamily="18" charset="0"/>
                <a:cs typeface="Arial" pitchFamily="34" charset="0"/>
              </a:rPr>
              <a:t>ms.</a:t>
            </a:r>
            <a:endParaRPr lang="en-US" dirty="0">
              <a:latin typeface="Times New Roman" pitchFamily="18" charset="0"/>
              <a:cs typeface="Arial" pitchFamily="34" charset="0"/>
            </a:endParaRPr>
          </a:p>
          <a:p>
            <a:pPr>
              <a:buFont typeface="Arial" pitchFamily="34" charset="0"/>
              <a:buChar char="•"/>
              <a:defRPr/>
            </a:pPr>
            <a:endParaRPr lang="en-US" dirty="0">
              <a:latin typeface="Times New Roman" pitchFamily="18" charset="0"/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990600" y="3429000"/>
            <a:ext cx="7162800" cy="2933700"/>
            <a:chOff x="990600" y="3429000"/>
            <a:chExt cx="7162800" cy="2933700"/>
          </a:xfrm>
        </p:grpSpPr>
        <p:grpSp>
          <p:nvGrpSpPr>
            <p:cNvPr id="21" name="Group 13"/>
            <p:cNvGrpSpPr>
              <a:grpSpLocks/>
            </p:cNvGrpSpPr>
            <p:nvPr/>
          </p:nvGrpSpPr>
          <p:grpSpPr bwMode="auto">
            <a:xfrm>
              <a:off x="990600" y="3429000"/>
              <a:ext cx="7162800" cy="2933700"/>
              <a:chOff x="914400" y="3733800"/>
              <a:chExt cx="7162800" cy="2933700"/>
            </a:xfrm>
          </p:grpSpPr>
          <p:pic>
            <p:nvPicPr>
              <p:cNvPr id="22" name="Picture 4" descr="tank10_a.jpg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rcRect l="6793" t="19119" r="9465" b="25584"/>
              <a:stretch>
                <a:fillRect/>
              </a:stretch>
            </p:blipFill>
            <p:spPr bwMode="auto">
              <a:xfrm>
                <a:off x="914400" y="3733800"/>
                <a:ext cx="7162800" cy="29337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cxnSp>
            <p:nvCxnSpPr>
              <p:cNvPr id="24" name="Straight Arrow Connector 23"/>
              <p:cNvCxnSpPr/>
              <p:nvPr/>
            </p:nvCxnSpPr>
            <p:spPr>
              <a:xfrm>
                <a:off x="4038600" y="4076700"/>
                <a:ext cx="800100" cy="15240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 rot="10800000">
                <a:off x="6705600" y="5562600"/>
                <a:ext cx="647700" cy="11430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11"/>
              <p:cNvSpPr txBox="1">
                <a:spLocks noChangeArrowheads="1"/>
              </p:cNvSpPr>
              <p:nvPr/>
            </p:nvSpPr>
            <p:spPr bwMode="auto">
              <a:xfrm rot="609414">
                <a:off x="6616389" y="5262832"/>
                <a:ext cx="954107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0707B9"/>
                    </a:solidFill>
                  </a:rPr>
                  <a:t>-50 m/s</a:t>
                </a:r>
              </a:p>
            </p:txBody>
          </p:sp>
          <p:sp>
            <p:nvSpPr>
              <p:cNvPr id="27" name="TextBox 12"/>
              <p:cNvSpPr txBox="1">
                <a:spLocks noChangeArrowheads="1"/>
              </p:cNvSpPr>
              <p:nvPr/>
            </p:nvSpPr>
            <p:spPr bwMode="auto">
              <a:xfrm rot="609414">
                <a:off x="4064060" y="3815032"/>
                <a:ext cx="87716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0707B9"/>
                    </a:solidFill>
                  </a:rPr>
                  <a:t>20 m/s</a:t>
                </a:r>
              </a:p>
            </p:txBody>
          </p:sp>
        </p:grpSp>
        <p:sp>
          <p:nvSpPr>
            <p:cNvPr id="28" name="TextBox 10"/>
            <p:cNvSpPr txBox="1">
              <a:spLocks noChangeArrowheads="1"/>
            </p:cNvSpPr>
            <p:nvPr/>
          </p:nvSpPr>
          <p:spPr bwMode="auto">
            <a:xfrm>
              <a:off x="990600" y="5829300"/>
              <a:ext cx="1830388" cy="523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eaLnBrk="1" hangingPunct="1"/>
              <a:r>
                <a:rPr lang="en-US" sz="1400" dirty="0">
                  <a:solidFill>
                    <a:srgbClr val="002060"/>
                  </a:solidFill>
                </a:rPr>
                <a:t>S1 = </a:t>
              </a:r>
              <a:r>
                <a:rPr lang="en-US" sz="1400" dirty="0" err="1">
                  <a:solidFill>
                    <a:srgbClr val="002060"/>
                  </a:solidFill>
                </a:rPr>
                <a:t>Lagr</a:t>
              </a:r>
              <a:r>
                <a:rPr lang="en-US" sz="1400" dirty="0">
                  <a:solidFill>
                    <a:srgbClr val="002060"/>
                  </a:solidFill>
                </a:rPr>
                <a:t>. shell tank</a:t>
              </a:r>
            </a:p>
            <a:p>
              <a:pPr eaLnBrk="1" hangingPunct="1"/>
              <a:r>
                <a:rPr lang="en-US" sz="1400" dirty="0">
                  <a:solidFill>
                    <a:srgbClr val="002060"/>
                  </a:solidFill>
                </a:rPr>
                <a:t>S5 = rigid bracket ... </a:t>
              </a:r>
            </a:p>
          </p:txBody>
        </p:sp>
        <p:sp>
          <p:nvSpPr>
            <p:cNvPr id="29" name="Freeform 28"/>
            <p:cNvSpPr/>
            <p:nvPr/>
          </p:nvSpPr>
          <p:spPr>
            <a:xfrm flipH="1" flipV="1">
              <a:off x="2705100" y="5715000"/>
              <a:ext cx="990600" cy="304800"/>
            </a:xfrm>
            <a:custGeom>
              <a:avLst/>
              <a:gdLst>
                <a:gd name="connsiteX0" fmla="*/ 1701800 w 1701800"/>
                <a:gd name="connsiteY0" fmla="*/ 23283 h 467783"/>
                <a:gd name="connsiteX1" fmla="*/ 711200 w 1701800"/>
                <a:gd name="connsiteY1" fmla="*/ 74083 h 467783"/>
                <a:gd name="connsiteX2" fmla="*/ 0 w 1701800"/>
                <a:gd name="connsiteY2" fmla="*/ 467783 h 46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01800" h="467783">
                  <a:moveTo>
                    <a:pt x="1701800" y="23283"/>
                  </a:moveTo>
                  <a:cubicBezTo>
                    <a:pt x="1348316" y="11641"/>
                    <a:pt x="994833" y="0"/>
                    <a:pt x="711200" y="74083"/>
                  </a:cubicBezTo>
                  <a:cubicBezTo>
                    <a:pt x="427567" y="148166"/>
                    <a:pt x="213783" y="307974"/>
                    <a:pt x="0" y="467783"/>
                  </a:cubicBezTo>
                </a:path>
              </a:pathLst>
            </a:custGeom>
            <a:ln w="25400">
              <a:solidFill>
                <a:srgbClr val="FF0000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 flipH="1" flipV="1">
              <a:off x="2476500" y="5867400"/>
              <a:ext cx="2019300" cy="342900"/>
            </a:xfrm>
            <a:custGeom>
              <a:avLst/>
              <a:gdLst>
                <a:gd name="connsiteX0" fmla="*/ 1701800 w 1701800"/>
                <a:gd name="connsiteY0" fmla="*/ 23283 h 467783"/>
                <a:gd name="connsiteX1" fmla="*/ 711200 w 1701800"/>
                <a:gd name="connsiteY1" fmla="*/ 74083 h 467783"/>
                <a:gd name="connsiteX2" fmla="*/ 0 w 1701800"/>
                <a:gd name="connsiteY2" fmla="*/ 467783 h 46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01800" h="467783">
                  <a:moveTo>
                    <a:pt x="1701800" y="23283"/>
                  </a:moveTo>
                  <a:cubicBezTo>
                    <a:pt x="1348316" y="11641"/>
                    <a:pt x="994833" y="0"/>
                    <a:pt x="711200" y="74083"/>
                  </a:cubicBezTo>
                  <a:cubicBezTo>
                    <a:pt x="427567" y="148166"/>
                    <a:pt x="213783" y="307974"/>
                    <a:pt x="0" y="467783"/>
                  </a:cubicBezTo>
                </a:path>
              </a:pathLst>
            </a:custGeom>
            <a:ln w="25400">
              <a:solidFill>
                <a:srgbClr val="FF0000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91093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 Tank Sloshing – </a:t>
            </a:r>
            <a:r>
              <a:rPr lang="en-US" dirty="0" smtClean="0"/>
              <a:t>Simulation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08363" y="1040562"/>
            <a:ext cx="6833503" cy="46259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20625" y="5865442"/>
            <a:ext cx="57502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S-ALE: 1h41m; ALE: 2h30m (32% speedup) </a:t>
            </a:r>
          </a:p>
        </p:txBody>
      </p:sp>
      <p:sp>
        <p:nvSpPr>
          <p:cNvPr id="6" name="Rectangle 5"/>
          <p:cNvSpPr/>
          <p:nvPr/>
        </p:nvSpPr>
        <p:spPr>
          <a:xfrm>
            <a:off x="2245826" y="6327108"/>
            <a:ext cx="40302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B0F0"/>
                </a:solidFill>
                <a:latin typeface="Calibri" pitchFamily="34" charset="0"/>
                <a:cs typeface="Calibri" pitchFamily="34" charset="0"/>
              </a:rPr>
              <a:t>MPP dev.105342 single precision 12 CPU </a:t>
            </a:r>
          </a:p>
        </p:txBody>
      </p:sp>
    </p:spTree>
    <p:extLst>
      <p:ext uri="{BB962C8B-B14F-4D97-AF65-F5344CB8AC3E}">
        <p14:creationId xmlns:p14="http://schemas.microsoft.com/office/powerpoint/2010/main" xmlns="" val="78858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Tank Sloshing – Model Setup 1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454359509"/>
              </p:ext>
            </p:extLst>
          </p:nvPr>
        </p:nvGraphicFramePr>
        <p:xfrm>
          <a:off x="879230" y="1042292"/>
          <a:ext cx="7724442" cy="1626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407"/>
                <a:gridCol w="1287407"/>
                <a:gridCol w="1287407"/>
                <a:gridCol w="1287407"/>
                <a:gridCol w="1287407"/>
                <a:gridCol w="1287407"/>
              </a:tblGrid>
              <a:tr h="282188">
                <a:tc gridSpan="6">
                  <a:txBody>
                    <a:bodyPr/>
                    <a:lstStyle/>
                    <a:p>
                      <a:r>
                        <a:rPr lang="en-US" sz="1400" dirty="0" smtClean="0"/>
                        <a:t>*ALE_STRUCTURED_MESH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MSHID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NBID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EBID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2000001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2000001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CPIDX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CPIDY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CPIDZ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NID0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LCSID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34081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234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176234128"/>
              </p:ext>
            </p:extLst>
          </p:nvPr>
        </p:nvGraphicFramePr>
        <p:xfrm>
          <a:off x="4257721" y="2822057"/>
          <a:ext cx="4346064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516"/>
                <a:gridCol w="1086516"/>
                <a:gridCol w="1086516"/>
                <a:gridCol w="1086516"/>
              </a:tblGrid>
              <a:tr h="280292">
                <a:tc gridSpan="4">
                  <a:txBody>
                    <a:bodyPr/>
                    <a:lstStyle/>
                    <a:p>
                      <a:r>
                        <a:rPr lang="en-US" sz="1400" dirty="0" smtClean="0"/>
                        <a:t>*ALE_STRUCTURED_MESH_CONTROL_POINTS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0042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363.31729</a:t>
                      </a:r>
                      <a:endParaRPr lang="en-US" sz="1400" dirty="0"/>
                    </a:p>
                  </a:txBody>
                  <a:tcPr/>
                </a:tc>
              </a:tr>
              <a:tr h="286735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-500.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286735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75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525.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397066060"/>
              </p:ext>
            </p:extLst>
          </p:nvPr>
        </p:nvGraphicFramePr>
        <p:xfrm>
          <a:off x="4271571" y="4165951"/>
          <a:ext cx="4346064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516"/>
                <a:gridCol w="1086516"/>
                <a:gridCol w="1086516"/>
                <a:gridCol w="1086516"/>
              </a:tblGrid>
              <a:tr h="280292">
                <a:tc gridSpan="4">
                  <a:txBody>
                    <a:bodyPr/>
                    <a:lstStyle/>
                    <a:p>
                      <a:r>
                        <a:rPr lang="en-US" sz="1400" dirty="0" smtClean="0"/>
                        <a:t>*ALE_STRUCTURED_MESH_CONTROL_POINTS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0042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-107.0625</a:t>
                      </a:r>
                      <a:endParaRPr lang="en-US" sz="1400" dirty="0"/>
                    </a:p>
                  </a:txBody>
                  <a:tcPr/>
                </a:tc>
              </a:tr>
              <a:tr h="286735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-375.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286735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57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375.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721492143"/>
              </p:ext>
            </p:extLst>
          </p:nvPr>
        </p:nvGraphicFramePr>
        <p:xfrm>
          <a:off x="4271564" y="5482207"/>
          <a:ext cx="4346064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516"/>
                <a:gridCol w="1086516"/>
                <a:gridCol w="1086516"/>
                <a:gridCol w="1086516"/>
              </a:tblGrid>
              <a:tr h="280292">
                <a:tc gridSpan="4">
                  <a:txBody>
                    <a:bodyPr/>
                    <a:lstStyle/>
                    <a:p>
                      <a:r>
                        <a:rPr lang="en-US" sz="1400" dirty="0" smtClean="0"/>
                        <a:t>*ALE_STRUCTURED_MESH_CONTROL_POINTS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0042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86735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-90.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286735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23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260.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Oval 13"/>
          <p:cNvSpPr/>
          <p:nvPr/>
        </p:nvSpPr>
        <p:spPr bwMode="auto">
          <a:xfrm>
            <a:off x="1163782" y="2313708"/>
            <a:ext cx="762000" cy="387927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2452292" y="2299848"/>
            <a:ext cx="762000" cy="387927"/>
          </a:xfrm>
          <a:prstGeom prst="ellipse">
            <a:avLst/>
          </a:prstGeom>
          <a:noFill/>
          <a:ln w="57150">
            <a:solidFill>
              <a:srgbClr val="FFFF0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3726873" y="2313708"/>
            <a:ext cx="762000" cy="387927"/>
          </a:xfrm>
          <a:prstGeom prst="ellipse">
            <a:avLst/>
          </a:prstGeom>
          <a:noFill/>
          <a:ln w="57150">
            <a:solidFill>
              <a:srgbClr val="00B05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4391891" y="3103417"/>
            <a:ext cx="762000" cy="387927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4440420" y="4419594"/>
            <a:ext cx="762000" cy="387927"/>
          </a:xfrm>
          <a:prstGeom prst="ellipse">
            <a:avLst/>
          </a:prstGeom>
          <a:noFill/>
          <a:ln w="57150">
            <a:solidFill>
              <a:srgbClr val="FFFF0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4440420" y="5735776"/>
            <a:ext cx="762000" cy="387927"/>
          </a:xfrm>
          <a:prstGeom prst="ellipse">
            <a:avLst/>
          </a:prstGeom>
          <a:noFill/>
          <a:ln w="57150">
            <a:solidFill>
              <a:srgbClr val="00B05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58981" y="2978735"/>
            <a:ext cx="33666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MSHID:  Mesh ID ( for future use)</a:t>
            </a:r>
          </a:p>
          <a:p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PID: Part ID assigned to the mesh</a:t>
            </a:r>
          </a:p>
          <a:p>
            <a:r>
              <a:rPr lang="en-US" sz="1800" dirty="0" smtClean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NO NEED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to define *PART card</a:t>
            </a:r>
          </a:p>
          <a:p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NBID: Starting Node ID</a:t>
            </a:r>
          </a:p>
          <a:p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EBID: Starting Element ID</a:t>
            </a:r>
          </a:p>
          <a:p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NID0: Origin Node ID</a:t>
            </a:r>
          </a:p>
          <a:p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LCSID: Local Coordinate System ID</a:t>
            </a:r>
          </a:p>
        </p:txBody>
      </p:sp>
    </p:spTree>
    <p:extLst>
      <p:ext uri="{BB962C8B-B14F-4D97-AF65-F5344CB8AC3E}">
        <p14:creationId xmlns:p14="http://schemas.microsoft.com/office/powerpoint/2010/main" xmlns="" val="12215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Tank Sloshing – Model Setup 1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265651279"/>
              </p:ext>
            </p:extLst>
          </p:nvPr>
        </p:nvGraphicFramePr>
        <p:xfrm>
          <a:off x="879230" y="1042292"/>
          <a:ext cx="7724442" cy="1626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407"/>
                <a:gridCol w="1287407"/>
                <a:gridCol w="1287407"/>
                <a:gridCol w="1287407"/>
                <a:gridCol w="1287407"/>
                <a:gridCol w="1287407"/>
              </a:tblGrid>
              <a:tr h="282188">
                <a:tc gridSpan="6">
                  <a:txBody>
                    <a:bodyPr/>
                    <a:lstStyle/>
                    <a:p>
                      <a:r>
                        <a:rPr lang="en-US" sz="1400" dirty="0" smtClean="0"/>
                        <a:t>*ALE_STRUCTURED_MESH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MSHID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NBID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EBID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2000001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2000001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CPIDX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CPIDY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CPIDZ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NID0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LCSID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34081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234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558755582"/>
              </p:ext>
            </p:extLst>
          </p:nvPr>
        </p:nvGraphicFramePr>
        <p:xfrm>
          <a:off x="865910" y="4408770"/>
          <a:ext cx="7744804" cy="13385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6201"/>
                <a:gridCol w="1936201"/>
                <a:gridCol w="1936201"/>
                <a:gridCol w="1936201"/>
              </a:tblGrid>
              <a:tr h="334643">
                <a:tc gridSpan="4">
                  <a:txBody>
                    <a:bodyPr/>
                    <a:lstStyle/>
                    <a:p>
                      <a:r>
                        <a:rPr lang="en-US" sz="1400" dirty="0" smtClean="0"/>
                        <a:t>*NODE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3464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34081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-3.6331729e+2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-1.070625e+2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0.0000000</a:t>
                      </a:r>
                      <a:endParaRPr lang="en-US" sz="1400" dirty="0"/>
                    </a:p>
                  </a:txBody>
                  <a:tcPr/>
                </a:tc>
              </a:tr>
              <a:tr h="33464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33961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-3.432692e+2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-1.070625e+2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0.0000000</a:t>
                      </a:r>
                      <a:endParaRPr lang="en-US" sz="1400" dirty="0"/>
                    </a:p>
                  </a:txBody>
                  <a:tcPr/>
                </a:tc>
              </a:tr>
              <a:tr h="33464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25032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-3.6331729e+2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2.0965269e+2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0.0000000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946159502"/>
              </p:ext>
            </p:extLst>
          </p:nvPr>
        </p:nvGraphicFramePr>
        <p:xfrm>
          <a:off x="879766" y="3047985"/>
          <a:ext cx="7703240" cy="7065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0648"/>
                <a:gridCol w="1540648"/>
                <a:gridCol w="1540648"/>
                <a:gridCol w="1540648"/>
                <a:gridCol w="1540648"/>
              </a:tblGrid>
              <a:tr h="353298">
                <a:tc gridSpan="5">
                  <a:txBody>
                    <a:bodyPr/>
                    <a:lstStyle/>
                    <a:p>
                      <a:r>
                        <a:rPr lang="en-US" sz="1400" dirty="0" smtClean="0"/>
                        <a:t>*DEFINE_COORDINATE_NODES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35329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234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34081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33961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25032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Oval 13"/>
          <p:cNvSpPr/>
          <p:nvPr/>
        </p:nvSpPr>
        <p:spPr bwMode="auto">
          <a:xfrm>
            <a:off x="4987636" y="2313708"/>
            <a:ext cx="762000" cy="387927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6248438" y="2313708"/>
            <a:ext cx="762000" cy="387927"/>
          </a:xfrm>
          <a:prstGeom prst="ellipse">
            <a:avLst/>
          </a:prstGeom>
          <a:noFill/>
          <a:ln w="57150">
            <a:solidFill>
              <a:srgbClr val="FFFF0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1468582" y="4724398"/>
            <a:ext cx="762000" cy="387927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1260764" y="3380496"/>
            <a:ext cx="762000" cy="387927"/>
          </a:xfrm>
          <a:prstGeom prst="ellipse">
            <a:avLst/>
          </a:prstGeom>
          <a:noFill/>
          <a:ln w="57150">
            <a:solidFill>
              <a:srgbClr val="FFFF0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71600" y="4014796"/>
            <a:ext cx="646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libri" pitchFamily="34" charset="0"/>
                <a:cs typeface="Calibri" pitchFamily="34" charset="0"/>
              </a:rPr>
              <a:t>Node 34081, 33961, 25032 are three nodes on the Lagrange rigid body part</a:t>
            </a:r>
          </a:p>
        </p:txBody>
      </p:sp>
    </p:spTree>
    <p:extLst>
      <p:ext uri="{BB962C8B-B14F-4D97-AF65-F5344CB8AC3E}">
        <p14:creationId xmlns:p14="http://schemas.microsoft.com/office/powerpoint/2010/main" xmlns="" val="392518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</a:t>
            </a:r>
            <a:r>
              <a:rPr lang="en-US" dirty="0" smtClean="0"/>
              <a:t>Tank Sloshing </a:t>
            </a:r>
            <a:r>
              <a:rPr lang="en-US" dirty="0"/>
              <a:t>– Model Setup </a:t>
            </a:r>
            <a:r>
              <a:rPr lang="en-US" dirty="0" smtClean="0"/>
              <a:t>2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569013186"/>
              </p:ext>
            </p:extLst>
          </p:nvPr>
        </p:nvGraphicFramePr>
        <p:xfrm>
          <a:off x="574424" y="1014582"/>
          <a:ext cx="3110880" cy="1626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5440"/>
                <a:gridCol w="1555440"/>
              </a:tblGrid>
              <a:tr h="282188">
                <a:tc gridSpan="2">
                  <a:txBody>
                    <a:bodyPr/>
                    <a:lstStyle/>
                    <a:p>
                      <a:r>
                        <a:rPr lang="en-US" sz="1400" dirty="0" smtClean="0"/>
                        <a:t>*ALE_MULTI-MATERIAL_GROUP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PTYPE</a:t>
                      </a:r>
                      <a:endParaRPr lang="en-US" sz="1400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120962588"/>
              </p:ext>
            </p:extLst>
          </p:nvPr>
        </p:nvGraphicFramePr>
        <p:xfrm>
          <a:off x="5007900" y="1028498"/>
          <a:ext cx="3789760" cy="1626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7952"/>
                <a:gridCol w="757952"/>
                <a:gridCol w="757952"/>
                <a:gridCol w="757952"/>
                <a:gridCol w="757952"/>
              </a:tblGrid>
              <a:tr h="282188">
                <a:tc gridSpan="5">
                  <a:txBody>
                    <a:bodyPr/>
                    <a:lstStyle/>
                    <a:p>
                      <a:r>
                        <a:rPr lang="en-US" sz="1400" dirty="0" smtClean="0"/>
                        <a:t>*PART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SECID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EOSID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HGID</a:t>
                      </a:r>
                      <a:endParaRPr lang="en-US" sz="1400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-Right Arrow 5"/>
          <p:cNvSpPr/>
          <p:nvPr/>
        </p:nvSpPr>
        <p:spPr bwMode="auto">
          <a:xfrm>
            <a:off x="3879274" y="1828802"/>
            <a:ext cx="845128" cy="263236"/>
          </a:xfrm>
          <a:prstGeom prst="leftRightArrow">
            <a:avLst/>
          </a:prstGeom>
          <a:solidFill>
            <a:schemeClr val="bg1"/>
          </a:solidFill>
          <a:ln w="57150">
            <a:solidFill>
              <a:srgbClr val="FF0000"/>
            </a:solidFill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04354" y="1297953"/>
            <a:ext cx="778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alibri" pitchFamily="34" charset="0"/>
                <a:cs typeface="Calibri" pitchFamily="34" charset="0"/>
              </a:rPr>
              <a:t>1 to 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6469" y="5153911"/>
            <a:ext cx="835429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indent="-274320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*SECTION should always be 11. 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Same SECID OK. </a:t>
            </a:r>
          </a:p>
          <a:p>
            <a:pPr marL="274320" indent="-274320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*HOURGLASS form and coefficient should always be 1 and 1.0e-6. Same HGID OK. </a:t>
            </a:r>
          </a:p>
          <a:p>
            <a:pPr marL="274320" indent="-274320">
              <a:spcBef>
                <a:spcPts val="6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PIDs not used elsewhere. Only to be put into *ALE_MULTI-MATERIAL_GROUP card.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23660651"/>
              </p:ext>
            </p:extLst>
          </p:nvPr>
        </p:nvGraphicFramePr>
        <p:xfrm>
          <a:off x="2438397" y="3277992"/>
          <a:ext cx="3851562" cy="1321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3854"/>
                <a:gridCol w="1283854"/>
                <a:gridCol w="1283854"/>
              </a:tblGrid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MATERIAL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AMMG</a:t>
                      </a:r>
                      <a:endParaRPr lang="en-US" sz="1400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AIR outside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Vapor</a:t>
                      </a:r>
                      <a:r>
                        <a:rPr lang="en-US" sz="1400" baseline="0" dirty="0" smtClean="0"/>
                        <a:t> inside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Fuel</a:t>
                      </a:r>
                      <a:r>
                        <a:rPr lang="en-US" sz="1400" baseline="0" dirty="0" smtClean="0"/>
                        <a:t> inside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49563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</a:t>
            </a:r>
            <a:r>
              <a:rPr lang="en-US" dirty="0" smtClean="0"/>
              <a:t>Tank Sloshing </a:t>
            </a:r>
            <a:r>
              <a:rPr lang="en-US" dirty="0"/>
              <a:t>– Model Setup </a:t>
            </a:r>
            <a:r>
              <a:rPr lang="en-US" dirty="0" smtClean="0"/>
              <a:t>3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331431983"/>
              </p:ext>
            </p:extLst>
          </p:nvPr>
        </p:nvGraphicFramePr>
        <p:xfrm>
          <a:off x="775848" y="1333269"/>
          <a:ext cx="7897096" cy="37236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7137"/>
                <a:gridCol w="987137"/>
                <a:gridCol w="987137"/>
                <a:gridCol w="987137"/>
                <a:gridCol w="987137"/>
                <a:gridCol w="987137"/>
                <a:gridCol w="987137"/>
                <a:gridCol w="987137"/>
              </a:tblGrid>
              <a:tr h="355930">
                <a:tc gridSpan="8">
                  <a:txBody>
                    <a:bodyPr/>
                    <a:lstStyle/>
                    <a:p>
                      <a:r>
                        <a:rPr lang="en-US" sz="1400" dirty="0" smtClean="0"/>
                        <a:t>*INITIAL_VOLUME_FRACTION_GEOMETRY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39486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IDTYP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BAMMG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4051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474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TYPE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FILLOPT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FAMMG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“3 = PLANE”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1758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2971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X0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Y0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Z0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X1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Y1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Z1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7687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-6.5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-300.0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132.0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881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TYPE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FILLOPT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FAMMG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“1 = PART/PSET”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4076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1039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SETID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SETTYP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NORMD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2167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967336" y="5374279"/>
            <a:ext cx="5098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alibri" pitchFamily="34" charset="0"/>
                <a:cs typeface="Calibri" pitchFamily="34" charset="0"/>
              </a:rPr>
              <a:t>1. All to “Fuel”; 2. Above the plane to “Vapor”; 3. Outside the part 1+5 to “Air”</a:t>
            </a:r>
          </a:p>
        </p:txBody>
      </p:sp>
    </p:spTree>
    <p:extLst>
      <p:ext uri="{BB962C8B-B14F-4D97-AF65-F5344CB8AC3E}">
        <p14:creationId xmlns:p14="http://schemas.microsoft.com/office/powerpoint/2010/main" xmlns="" val="133396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Explosion – Model Setup FSI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794153275"/>
              </p:ext>
            </p:extLst>
          </p:nvPr>
        </p:nvGraphicFramePr>
        <p:xfrm>
          <a:off x="716101" y="1337103"/>
          <a:ext cx="7727808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5976"/>
                <a:gridCol w="965976"/>
                <a:gridCol w="965976"/>
                <a:gridCol w="965976"/>
                <a:gridCol w="965976"/>
                <a:gridCol w="965976"/>
                <a:gridCol w="965976"/>
                <a:gridCol w="965976"/>
              </a:tblGrid>
              <a:tr h="263464">
                <a:tc gridSpan="8">
                  <a:txBody>
                    <a:bodyPr/>
                    <a:lstStyle/>
                    <a:p>
                      <a:r>
                        <a:rPr lang="en-US" sz="1400" dirty="0" smtClean="0"/>
                        <a:t>*CONSTRAINED_LAGRANGE_IN_SOLID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SLAVE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MASTER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SSTYP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MSTYP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NQUAD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CTYPE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DIREC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MCOUP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-11</a:t>
                      </a:r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START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END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PFAC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FRIC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FRCMIN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NORM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NORMT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DAMP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CQ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HMIN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HMAX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ILEAK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PLEAK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78010" y="875438"/>
            <a:ext cx="339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Couple tank to air outside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720" y="3579900"/>
            <a:ext cx="4107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Couple tank to vapor inside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605757839"/>
              </p:ext>
            </p:extLst>
          </p:nvPr>
        </p:nvGraphicFramePr>
        <p:xfrm>
          <a:off x="727791" y="4135945"/>
          <a:ext cx="7727808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5976"/>
                <a:gridCol w="965976"/>
                <a:gridCol w="965976"/>
                <a:gridCol w="965976"/>
                <a:gridCol w="965976"/>
                <a:gridCol w="965976"/>
                <a:gridCol w="965976"/>
                <a:gridCol w="965976"/>
              </a:tblGrid>
              <a:tr h="263464">
                <a:tc gridSpan="8">
                  <a:txBody>
                    <a:bodyPr/>
                    <a:lstStyle/>
                    <a:p>
                      <a:r>
                        <a:rPr lang="en-US" sz="1400" dirty="0" smtClean="0"/>
                        <a:t>*CONSTRAINED_LAGRANGE_IN_SOLID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SLAVE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MASTER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SSTYP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MSTYP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NQUAD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CTYPE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DIREC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MCOUP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-22</a:t>
                      </a:r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START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END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PFAC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FRIC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FRCMIN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NORM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NORMT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DAMP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CQ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HMIN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HMAX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ILEAK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PLEAK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799382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Explosion – Model Setup FSI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093995279"/>
              </p:ext>
            </p:extLst>
          </p:nvPr>
        </p:nvGraphicFramePr>
        <p:xfrm>
          <a:off x="716101" y="1337103"/>
          <a:ext cx="7727808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5976"/>
                <a:gridCol w="965976"/>
                <a:gridCol w="965976"/>
                <a:gridCol w="965976"/>
                <a:gridCol w="965976"/>
                <a:gridCol w="965976"/>
                <a:gridCol w="965976"/>
                <a:gridCol w="965976"/>
              </a:tblGrid>
              <a:tr h="263464">
                <a:tc gridSpan="8">
                  <a:txBody>
                    <a:bodyPr/>
                    <a:lstStyle/>
                    <a:p>
                      <a:r>
                        <a:rPr lang="en-US" sz="1400" dirty="0" smtClean="0"/>
                        <a:t>*CONSTRAINED_LAGRANGE_IN_SOLID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SLAVE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MASTER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SSTYP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MSTYP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NQUAD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CTYPE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DIREC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MCOUP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-33</a:t>
                      </a:r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START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END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PFAC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FRIC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FRCMIN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NORM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NORMT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DAMP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-4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CQ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HMIN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92D050"/>
                          </a:solidFill>
                        </a:rPr>
                        <a:t>HMAX</a:t>
                      </a:r>
                      <a:endParaRPr lang="en-US" sz="1400" dirty="0">
                        <a:solidFill>
                          <a:srgbClr val="92D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ILEAK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PLEAK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63464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78010" y="875438"/>
            <a:ext cx="339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Couple tank to Fuel inside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5720" y="3657601"/>
            <a:ext cx="57504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Different combinations of coupling cards can be defined.</a:t>
            </a:r>
          </a:p>
          <a:p>
            <a:pPr marL="342900" indent="-342900">
              <a:buAutoNum type="arabicPeriod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1 card only </a:t>
            </a:r>
            <a:endParaRPr lang="en-US" sz="1800" dirty="0">
              <a:latin typeface="Calibri" pitchFamily="34" charset="0"/>
              <a:cs typeface="Calibri" pitchFamily="34" charset="0"/>
              <a:sym typeface="Wingdings" pitchFamily="2" charset="2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  <a:sym typeface="Wingdings" pitchFamily="2" charset="2"/>
              </a:rPr>
              <a:t>tank to inside vapor + fuel</a:t>
            </a:r>
          </a:p>
          <a:p>
            <a:pPr marL="342900" indent="-342900">
              <a:buAutoNum type="arabicPeriod"/>
            </a:pPr>
            <a:r>
              <a:rPr lang="en-US" sz="1800" dirty="0" smtClean="0">
                <a:latin typeface="Calibri" pitchFamily="34" charset="0"/>
                <a:cs typeface="Calibri" pitchFamily="34" charset="0"/>
                <a:sym typeface="Wingdings" pitchFamily="2" charset="2"/>
              </a:rPr>
              <a:t>2 cards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  <a:sym typeface="Wingdings" pitchFamily="2" charset="2"/>
              </a:rPr>
              <a:t>tank to inside vapor + fuel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  <a:cs typeface="Calibri" pitchFamily="34" charset="0"/>
                <a:sym typeface="Wingdings" pitchFamily="2" charset="2"/>
              </a:rPr>
              <a:t>t</a:t>
            </a:r>
            <a:r>
              <a:rPr lang="en-US" sz="1800" dirty="0" smtClean="0">
                <a:latin typeface="Calibri" pitchFamily="34" charset="0"/>
                <a:cs typeface="Calibri" pitchFamily="34" charset="0"/>
                <a:sym typeface="Wingdings" pitchFamily="2" charset="2"/>
              </a:rPr>
              <a:t>ank to outside air</a:t>
            </a:r>
          </a:p>
          <a:p>
            <a:pPr marL="342900" indent="-342900">
              <a:buAutoNum type="arabicPeriod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3 cards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ank to inside vapor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ank to inside fuel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ank to outside air</a:t>
            </a:r>
          </a:p>
        </p:txBody>
      </p:sp>
    </p:spTree>
    <p:extLst>
      <p:ext uri="{BB962C8B-B14F-4D97-AF65-F5344CB8AC3E}">
        <p14:creationId xmlns:p14="http://schemas.microsoft.com/office/powerpoint/2010/main" xmlns="" val="180755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</a:t>
            </a:r>
            <a:r>
              <a:rPr lang="en-US" dirty="0" smtClean="0"/>
              <a:t>Explosion </a:t>
            </a:r>
            <a:r>
              <a:rPr lang="en-US" dirty="0"/>
              <a:t>– Model Setup </a:t>
            </a:r>
            <a:r>
              <a:rPr lang="en-US" dirty="0" smtClean="0"/>
              <a:t>MISC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206658027"/>
              </p:ext>
            </p:extLst>
          </p:nvPr>
        </p:nvGraphicFramePr>
        <p:xfrm>
          <a:off x="394328" y="1222467"/>
          <a:ext cx="8347887" cy="1626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263"/>
                <a:gridCol w="993263"/>
                <a:gridCol w="993263"/>
                <a:gridCol w="993263"/>
                <a:gridCol w="993263"/>
                <a:gridCol w="993263"/>
                <a:gridCol w="1113694"/>
                <a:gridCol w="1274615"/>
              </a:tblGrid>
              <a:tr h="282188">
                <a:tc gridSpan="5">
                  <a:txBody>
                    <a:bodyPr/>
                    <a:lstStyle/>
                    <a:p>
                      <a:r>
                        <a:rPr lang="en-US" sz="1400" dirty="0" smtClean="0"/>
                        <a:t>*CONTROL_ALE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DCT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NADV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METHOD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AFAC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BFAC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CFAC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DFAC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EFAC</a:t>
                      </a:r>
                      <a:endParaRPr lang="en-US" sz="1400" dirty="0"/>
                    </a:p>
                  </a:txBody>
                  <a:tcPr/>
                </a:tc>
              </a:tr>
              <a:tr h="338138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START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END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AAFAC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VFACT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PRIT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EBC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PREF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NSIDEBC</a:t>
                      </a:r>
                      <a:endParaRPr lang="en-US" sz="1400" dirty="0"/>
                    </a:p>
                  </a:txBody>
                  <a:tcPr/>
                </a:tc>
              </a:tr>
              <a:tr h="322732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1.01325e-4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2509" y="3014204"/>
            <a:ext cx="4965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alibri" pitchFamily="34" charset="0"/>
                <a:cs typeface="Calibri" pitchFamily="34" charset="0"/>
              </a:rPr>
              <a:t>Include hydrostatic pressure in the calculation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619433317"/>
              </p:ext>
            </p:extLst>
          </p:nvPr>
        </p:nvGraphicFramePr>
        <p:xfrm>
          <a:off x="394312" y="3566722"/>
          <a:ext cx="5438450" cy="2171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7690"/>
                <a:gridCol w="1178069"/>
                <a:gridCol w="997311"/>
                <a:gridCol w="1087690"/>
                <a:gridCol w="1087690"/>
              </a:tblGrid>
              <a:tr h="282188">
                <a:tc gridSpan="5">
                  <a:txBody>
                    <a:bodyPr/>
                    <a:lstStyle/>
                    <a:p>
                      <a:r>
                        <a:rPr lang="en-US" sz="1400" dirty="0" smtClean="0"/>
                        <a:t>*INITIAL_HYDROSTATIC_ALE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34304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STYPE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VECID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GRAV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PBASE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770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9.81e-3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1.01325e-4</a:t>
                      </a:r>
                      <a:endParaRPr lang="en-US" sz="1400" dirty="0"/>
                    </a:p>
                  </a:txBody>
                  <a:tcPr/>
                </a:tc>
              </a:tr>
              <a:tr h="2770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MMGBelow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770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294095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770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900001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2770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900002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580189031"/>
              </p:ext>
            </p:extLst>
          </p:nvPr>
        </p:nvGraphicFramePr>
        <p:xfrm>
          <a:off x="6324068" y="3566714"/>
          <a:ext cx="2027736" cy="9526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3868"/>
                <a:gridCol w="1013868"/>
              </a:tblGrid>
              <a:tr h="282188">
                <a:tc gridSpan="2">
                  <a:txBody>
                    <a:bodyPr/>
                    <a:lstStyle/>
                    <a:p>
                      <a:r>
                        <a:rPr lang="en-US" sz="1400" dirty="0" smtClean="0"/>
                        <a:t>*LOAD_BODY_Z</a:t>
                      </a:r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4304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LCID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SF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770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0.00981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02183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CCECFF"/>
        </a:solidFill>
        <a:ln w="57150">
          <a:noFill/>
          <a:round/>
          <a:headEnd type="oval" w="med" len="med"/>
          <a:tailEnd type="triangle" w="med" len="med"/>
        </a:ln>
        <a:extLst/>
      </a:spPr>
      <a:bodyPr rtlCol="0" anchor="ctr"/>
      <a:lstStyle>
        <a:defPPr>
          <a:defRPr sz="1800" dirty="0" smtClean="0">
            <a:solidFill>
              <a:schemeClr val="tx1">
                <a:lumMod val="65000"/>
                <a:lumOff val="35000"/>
              </a:schemeClr>
            </a:solidFill>
            <a:latin typeface="Calibri" pitchFamily="34" charset="0"/>
            <a:cs typeface="Calibri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1600" dirty="0" smtClean="0">
            <a:solidFill>
              <a:srgbClr val="00B0F0"/>
            </a:solidFill>
            <a:latin typeface="Calibri" pitchFamily="34" charset="0"/>
            <a:cs typeface="Calibri" pitchFamily="34" charset="0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138553</TotalTime>
  <Pages>62</Pages>
  <Words>697</Words>
  <Application>Microsoft Office PowerPoint</Application>
  <PresentationFormat>Letter Paper (8.5x11 in)</PresentationFormat>
  <Paragraphs>351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Default Design</vt:lpstr>
      <vt:lpstr>Application:  Tank Sloshing – Model Description</vt:lpstr>
      <vt:lpstr>Application:  Tank Sloshing – Simulation</vt:lpstr>
      <vt:lpstr>Application: Tank Sloshing – Model Setup 1</vt:lpstr>
      <vt:lpstr>Application: Tank Sloshing – Model Setup 1</vt:lpstr>
      <vt:lpstr>Application: Tank Sloshing – Model Setup 2</vt:lpstr>
      <vt:lpstr>Application: Tank Sloshing – Model Setup 3</vt:lpstr>
      <vt:lpstr>Application: Explosion – Model Setup FSI</vt:lpstr>
      <vt:lpstr>Application: Explosion – Model Setup FSI</vt:lpstr>
      <vt:lpstr>Application: Explosion – Model Setup MISC</vt:lpstr>
    </vt:vector>
  </TitlesOfParts>
  <Company>LSTC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Recent Developments in  LS-DYNA</dc:title>
  <dc:creator>LSTC</dc:creator>
  <cp:lastModifiedBy>User</cp:lastModifiedBy>
  <cp:revision>2177</cp:revision>
  <cp:lastPrinted>1999-06-10T15:41:53Z</cp:lastPrinted>
  <dcterms:created xsi:type="dcterms:W3CDTF">2005-06-15T21:26:25Z</dcterms:created>
  <dcterms:modified xsi:type="dcterms:W3CDTF">2016-02-19T20:42:04Z</dcterms:modified>
</cp:coreProperties>
</file>